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2" r:id="rId3"/>
    <p:sldId id="273" r:id="rId4"/>
    <p:sldId id="280" r:id="rId5"/>
    <p:sldId id="274" r:id="rId6"/>
    <p:sldId id="279" r:id="rId7"/>
    <p:sldId id="281" r:id="rId8"/>
    <p:sldId id="282" r:id="rId9"/>
    <p:sldId id="276" r:id="rId10"/>
    <p:sldId id="277" r:id="rId11"/>
    <p:sldId id="27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5"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6</a:t>
            </a:r>
            <a:r>
              <a:rPr lang="en-US" baseline="0" dirty="0"/>
              <a:t> </a:t>
            </a:r>
            <a:r>
              <a:rPr lang="en-US" dirty="0"/>
              <a:t>Lecture 2</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6:  Equal Protection</a:t>
            </a:r>
          </a:p>
          <a:p>
            <a:pPr lvl="1"/>
            <a:r>
              <a:rPr lang="en-US" dirty="0"/>
              <a:t>Lecture 2:  Rational Basis Test</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City of Cleburne, Texas v. Cleburne Living Center</a:t>
            </a:r>
          </a:p>
        </p:txBody>
      </p:sp>
      <p:sp>
        <p:nvSpPr>
          <p:cNvPr id="3" name="Content Placeholder 2"/>
          <p:cNvSpPr>
            <a:spLocks noGrp="1"/>
          </p:cNvSpPr>
          <p:nvPr>
            <p:ph idx="1"/>
          </p:nvPr>
        </p:nvSpPr>
        <p:spPr>
          <a:xfrm>
            <a:off x="228600" y="1417638"/>
            <a:ext cx="8534400" cy="5059362"/>
          </a:xfrm>
        </p:spPr>
        <p:txBody>
          <a:bodyPr>
            <a:normAutofit fontScale="70000" lnSpcReduction="20000"/>
          </a:bodyPr>
          <a:lstStyle/>
          <a:p>
            <a:pPr marL="0" indent="0">
              <a:buNone/>
            </a:pPr>
            <a:r>
              <a:rPr lang="en-US" dirty="0"/>
              <a:t>Issue: Does the requirement of a special permit for specialized housing facilities for individuals with psychological disabilities violate the Equal Protection Clause?</a:t>
            </a:r>
            <a:endParaRPr lang="en-US" sz="1400" dirty="0"/>
          </a:p>
          <a:p>
            <a:r>
              <a:rPr lang="en-US" dirty="0"/>
              <a:t>What level of scrutiny is appropriate for classification based on psychological disability?</a:t>
            </a:r>
          </a:p>
          <a:p>
            <a:pPr lvl="1"/>
            <a:r>
              <a:rPr lang="en-US" dirty="0"/>
              <a:t>The Circuit Court of Appeals deemed the psychologically disabled a “quasi-suspect” class and applied intermediate scrutiny</a:t>
            </a:r>
            <a:endParaRPr lang="en-US" sz="1300" dirty="0"/>
          </a:p>
          <a:p>
            <a:r>
              <a:rPr lang="en-US" dirty="0"/>
              <a:t>The Supreme Court overruled this and instead applied rational basis</a:t>
            </a:r>
          </a:p>
          <a:p>
            <a:pPr lvl="1"/>
            <a:r>
              <a:rPr lang="en-US" dirty="0"/>
              <a:t>The court recognized that psychological disability was an immutable characteristic, but declined to apply a higher level of scrutiny because the characteristics of psychological disabilities are widely varied, and because individuals with psychological disabilities are not politically powerless</a:t>
            </a:r>
          </a:p>
          <a:p>
            <a:pPr lvl="2"/>
            <a:r>
              <a:rPr lang="en-US" dirty="0"/>
              <a:t>“They are thus different, immutably so, in relevant respects, and the States’ interests in dealing with and providing for them is plainly a legitimate one.”  (CB 708)</a:t>
            </a:r>
          </a:p>
          <a:p>
            <a:pPr lvl="2"/>
            <a:r>
              <a:rPr lang="en-US" dirty="0"/>
              <a:t>“How this large and diversified group is to be treated under the law is a difficult and often a technical matter, very much a task for legislators guided by qualified professional and not by the perhaps ill-informed opinions of the judiciary.”  (CB 708)</a:t>
            </a:r>
          </a:p>
        </p:txBody>
      </p:sp>
    </p:spTree>
    <p:extLst>
      <p:ext uri="{BB962C8B-B14F-4D97-AF65-F5344CB8AC3E}">
        <p14:creationId xmlns:p14="http://schemas.microsoft.com/office/powerpoint/2010/main" val="600708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City of Cleburne, Texas v. Cleburne Living Center</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Holding: The special permit requirement fails rational basis review because the governmental interests are not legitimate and the means the government employs are not rationally related to the achievement of its stated interests.</a:t>
            </a:r>
          </a:p>
          <a:p>
            <a:pPr marL="0" indent="0">
              <a:buNone/>
            </a:pPr>
            <a:endParaRPr lang="en-US" sz="1200" dirty="0"/>
          </a:p>
          <a:p>
            <a:r>
              <a:rPr lang="en-US" dirty="0"/>
              <a:t>Although the state asserted several purposes for the law, the Court found that none were legitimate</a:t>
            </a:r>
          </a:p>
          <a:p>
            <a:pPr lvl="1"/>
            <a:r>
              <a:rPr lang="en-US" dirty="0"/>
              <a:t>“The short of it is that requiring the permit in this case appears to us to rest on an irrational prejudice against the mentally retarded . . . .” (</a:t>
            </a:r>
            <a:r>
              <a:rPr lang="en-US"/>
              <a:t>CB 711)</a:t>
            </a:r>
            <a:endParaRPr lang="en-US" dirty="0"/>
          </a:p>
        </p:txBody>
      </p:sp>
    </p:spTree>
    <p:extLst>
      <p:ext uri="{BB962C8B-B14F-4D97-AF65-F5344CB8AC3E}">
        <p14:creationId xmlns:p14="http://schemas.microsoft.com/office/powerpoint/2010/main" val="300837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4400" dirty="0">
                <a:latin typeface="+mj-lt"/>
              </a:rPr>
              <a:t>Rational Basis Test</a:t>
            </a: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marL="514350" indent="-457200"/>
            <a:r>
              <a:rPr lang="en-US" dirty="0"/>
              <a:t>A law meets rational basis review if it is rationally related to a legitimate government purpose</a:t>
            </a:r>
          </a:p>
          <a:p>
            <a:pPr marL="514350" indent="-457200"/>
            <a:r>
              <a:rPr lang="en-US" dirty="0"/>
              <a:t>The Supreme Court is extremely deferential to the government when applying the rational basis test.</a:t>
            </a:r>
          </a:p>
          <a:p>
            <a:pPr marL="914400" lvl="1" indent="-457200"/>
            <a:r>
              <a:rPr lang="en-US" dirty="0"/>
              <a:t>The Court will even find that a law should be upheld if it is </a:t>
            </a:r>
            <a:r>
              <a:rPr lang="en-US" i="1" dirty="0"/>
              <a:t>possible to conceive of any legitimate purpose</a:t>
            </a:r>
            <a:r>
              <a:rPr lang="en-US" dirty="0"/>
              <a:t>, even if that was </a:t>
            </a:r>
            <a:r>
              <a:rPr lang="en-US" u="sng" dirty="0"/>
              <a:t>not the government’s actual purpose</a:t>
            </a:r>
          </a:p>
          <a:p>
            <a:pPr marL="914400" lvl="1" indent="-457200"/>
            <a:r>
              <a:rPr lang="en-US" dirty="0"/>
              <a:t>Examples of a legitimate purpose include public safety, public health, national defense, etc.</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 </a:t>
            </a:r>
            <a:r>
              <a:rPr lang="en-US" dirty="0"/>
              <a:t>(1996)</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Background: </a:t>
            </a:r>
          </a:p>
          <a:p>
            <a:r>
              <a:rPr lang="en-US" dirty="0"/>
              <a:t>Colorado passed an amendment to their state constitution that repealed all prior state and local provisions designating homosexuals as a protected class for Equal Protection purposes</a:t>
            </a:r>
          </a:p>
          <a:p>
            <a:pPr lvl="1"/>
            <a:r>
              <a:rPr lang="en-US" dirty="0"/>
              <a:t>It also prohibited any future “legislative, executive, or judicial action at any level of state or local government design to protect . . . Homosexual persons or gays and lesbians.”  (CB 692)</a:t>
            </a:r>
          </a:p>
          <a:p>
            <a:r>
              <a:rPr lang="en-US" dirty="0"/>
              <a:t>The Court described the law as targeting LGBT populations specifically:</a:t>
            </a:r>
          </a:p>
          <a:p>
            <a:pPr lvl="1"/>
            <a:r>
              <a:rPr lang="en-US" dirty="0"/>
              <a:t>“Homosexuals, by state decree, are put in a solitary class . . . the amendment withdraws from homosexuals, but no others, specific legal protection from the injuries caused by discrimination, and it forbids reinstatement of these laws and policies.” (CB 692-693)</a:t>
            </a:r>
          </a:p>
        </p:txBody>
      </p:sp>
    </p:spTree>
    <p:extLst>
      <p:ext uri="{BB962C8B-B14F-4D97-AF65-F5344CB8AC3E}">
        <p14:creationId xmlns:p14="http://schemas.microsoft.com/office/powerpoint/2010/main" val="250975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a:t>
            </a:r>
          </a:p>
        </p:txBody>
      </p:sp>
      <p:sp>
        <p:nvSpPr>
          <p:cNvPr id="3" name="Content Placeholder 2"/>
          <p:cNvSpPr>
            <a:spLocks noGrp="1"/>
          </p:cNvSpPr>
          <p:nvPr>
            <p:ph idx="1"/>
          </p:nvPr>
        </p:nvSpPr>
        <p:spPr>
          <a:xfrm>
            <a:off x="457200" y="1417638"/>
            <a:ext cx="8229600" cy="5059362"/>
          </a:xfrm>
        </p:spPr>
        <p:txBody>
          <a:bodyPr>
            <a:normAutofit fontScale="85000" lnSpcReduction="20000"/>
          </a:bodyPr>
          <a:lstStyle/>
          <a:p>
            <a:pPr marL="0" indent="0">
              <a:buNone/>
            </a:pPr>
            <a:r>
              <a:rPr lang="en-US" sz="3600" dirty="0"/>
              <a:t>Issue: Does the Colorado amendment violate the Equal Protection Clause of the Fourteenth Amendment?</a:t>
            </a:r>
          </a:p>
          <a:p>
            <a:r>
              <a:rPr lang="en-US" dirty="0"/>
              <a:t>The Court notes the basic balancing challenge of Equal Protection:</a:t>
            </a:r>
          </a:p>
          <a:p>
            <a:pPr lvl="1"/>
            <a:r>
              <a:rPr lang="en-US" dirty="0"/>
              <a:t>“The Fourteenth Amendment’s promise that no person shall be denied equal protection of the laws must coexist with the practical necessity that most legislation classifies for one purpose or another, with resulting disadvantage to various groups or persons.”  (CB 693)</a:t>
            </a:r>
          </a:p>
          <a:p>
            <a:pPr lvl="1"/>
            <a:r>
              <a:rPr lang="en-US" dirty="0"/>
              <a:t>The Court has “attempted to reconcile [this balance] by stating that, if a law neither burdens a fundamental right nor targets a suspect class, [the] legislative classification [will be upheld] so long as it bears a rational relation to some legitimate end.”  (CB 693)</a:t>
            </a:r>
          </a:p>
          <a:p>
            <a:endParaRPr lang="en-US" dirty="0"/>
          </a:p>
          <a:p>
            <a:pPr lvl="1"/>
            <a:endParaRPr lang="en-US" dirty="0"/>
          </a:p>
        </p:txBody>
      </p:sp>
    </p:spTree>
    <p:extLst>
      <p:ext uri="{BB962C8B-B14F-4D97-AF65-F5344CB8AC3E}">
        <p14:creationId xmlns:p14="http://schemas.microsoft.com/office/powerpoint/2010/main" val="268355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a:t>
            </a:r>
          </a:p>
        </p:txBody>
      </p:sp>
      <p:sp>
        <p:nvSpPr>
          <p:cNvPr id="3" name="Content Placeholder 2"/>
          <p:cNvSpPr>
            <a:spLocks noGrp="1"/>
          </p:cNvSpPr>
          <p:nvPr>
            <p:ph idx="1"/>
          </p:nvPr>
        </p:nvSpPr>
        <p:spPr>
          <a:xfrm>
            <a:off x="457200" y="1417638"/>
            <a:ext cx="8229600" cy="4983162"/>
          </a:xfrm>
        </p:spPr>
        <p:txBody>
          <a:bodyPr>
            <a:normAutofit fontScale="85000" lnSpcReduction="20000"/>
          </a:bodyPr>
          <a:lstStyle/>
          <a:p>
            <a:pPr marL="0" indent="0">
              <a:buNone/>
            </a:pPr>
            <a:r>
              <a:rPr lang="en-US" sz="3600" dirty="0"/>
              <a:t>Holding: The Colorado amendment fails rational basis review and is unconstitutional because there is no legitimate purpose in singling out a particular group and precluding it from using the political process to seek the protection of law</a:t>
            </a:r>
          </a:p>
          <a:p>
            <a:r>
              <a:rPr lang="en-US" dirty="0"/>
              <a:t>The Court notes that the law fails even “this conventional inquiry”:</a:t>
            </a:r>
          </a:p>
          <a:p>
            <a:pPr lvl="1"/>
            <a:r>
              <a:rPr lang="en-US" dirty="0"/>
              <a:t>“First, the [CO] amendment has the peculiar property of imposing a broad an undifferentiated disability on a single named group” (CB 693)</a:t>
            </a:r>
          </a:p>
          <a:p>
            <a:pPr lvl="1"/>
            <a:r>
              <a:rPr lang="en-US" dirty="0"/>
              <a:t>“Second, its sheer breadth is so discontinuous with the reasons offered for it that the amendment seems inexplicable by anything but animus toward the class it affects” (CB 693)</a:t>
            </a:r>
          </a:p>
          <a:p>
            <a:endParaRPr lang="en-US" dirty="0"/>
          </a:p>
        </p:txBody>
      </p:sp>
    </p:spTree>
    <p:extLst>
      <p:ext uri="{BB962C8B-B14F-4D97-AF65-F5344CB8AC3E}">
        <p14:creationId xmlns:p14="http://schemas.microsoft.com/office/powerpoint/2010/main" val="420626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a:t>
            </a:r>
          </a:p>
        </p:txBody>
      </p:sp>
      <p:sp>
        <p:nvSpPr>
          <p:cNvPr id="3" name="Content Placeholder 2"/>
          <p:cNvSpPr>
            <a:spLocks noGrp="1"/>
          </p:cNvSpPr>
          <p:nvPr>
            <p:ph idx="1"/>
          </p:nvPr>
        </p:nvSpPr>
        <p:spPr>
          <a:xfrm>
            <a:off x="457200" y="1219200"/>
            <a:ext cx="8229600" cy="5287962"/>
          </a:xfrm>
        </p:spPr>
        <p:txBody>
          <a:bodyPr>
            <a:normAutofit fontScale="70000" lnSpcReduction="20000"/>
          </a:bodyPr>
          <a:lstStyle/>
          <a:p>
            <a:pPr marL="0" indent="0">
              <a:buNone/>
            </a:pPr>
            <a:r>
              <a:rPr lang="en-US" sz="3600" dirty="0"/>
              <a:t>Holding: The Colorado amendment fails rational basis review and is unconstitutional because there is no legitimate purpose in singling out a particular group and precluding it from using the political process to seek the protection of law</a:t>
            </a:r>
          </a:p>
          <a:p>
            <a:r>
              <a:rPr lang="en-US" dirty="0"/>
              <a:t>The Court notes the substantial deference afforded in Rational Basis review:</a:t>
            </a:r>
          </a:p>
          <a:p>
            <a:pPr lvl="1"/>
            <a:r>
              <a:rPr lang="en-US" dirty="0"/>
              <a:t>“The search for the link between classification and objective gives substance to the Equal Protection Clause; it provides guidance and discipline for the legislature, which is entitled to know what sorts of laws it can pass; and it marks the limits of our own authority.”  (CB 693-694)</a:t>
            </a:r>
          </a:p>
          <a:p>
            <a:pPr lvl="1"/>
            <a:r>
              <a:rPr lang="en-US" dirty="0"/>
              <a:t>“In the ordinary case, a law will be sustained if it can be said to advance a legitimate government interest, even if the law seems unwise or works to the disadvantage of a particular group, or if the rationale for it seems tenuous.”  (CB 694)</a:t>
            </a:r>
          </a:p>
          <a:p>
            <a:pPr lvl="1"/>
            <a:r>
              <a:rPr lang="en-US" dirty="0"/>
              <a:t>“By requiring that the classification bear a rational relationship to an independent and legitimate legislative end, we ensure that classifications are not drawn for the purpose of disadvantaging the group burdened by the law.”  (CB 694)</a:t>
            </a:r>
          </a:p>
        </p:txBody>
      </p:sp>
    </p:spTree>
    <p:extLst>
      <p:ext uri="{BB962C8B-B14F-4D97-AF65-F5344CB8AC3E}">
        <p14:creationId xmlns:p14="http://schemas.microsoft.com/office/powerpoint/2010/main" val="321295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a:t>
            </a:r>
          </a:p>
        </p:txBody>
      </p:sp>
      <p:sp>
        <p:nvSpPr>
          <p:cNvPr id="3" name="Content Placeholder 2"/>
          <p:cNvSpPr>
            <a:spLocks noGrp="1"/>
          </p:cNvSpPr>
          <p:nvPr>
            <p:ph idx="1"/>
          </p:nvPr>
        </p:nvSpPr>
        <p:spPr>
          <a:xfrm>
            <a:off x="457200" y="1417638"/>
            <a:ext cx="8229600" cy="4983162"/>
          </a:xfrm>
        </p:spPr>
        <p:txBody>
          <a:bodyPr>
            <a:normAutofit fontScale="85000" lnSpcReduction="20000"/>
          </a:bodyPr>
          <a:lstStyle/>
          <a:p>
            <a:pPr marL="0" indent="0">
              <a:buNone/>
            </a:pPr>
            <a:r>
              <a:rPr lang="en-US" sz="3600" dirty="0"/>
              <a:t>Holding: The Colorado amendment fails rational basis review and is unconstitutional because there is no legitimate purpose in singling out a particular group and precluding it from using the political process to seek the protection of law</a:t>
            </a:r>
          </a:p>
          <a:p>
            <a:r>
              <a:rPr lang="en-US" dirty="0"/>
              <a:t>The Court analyzes the scope of application of the law:</a:t>
            </a:r>
          </a:p>
          <a:p>
            <a:pPr lvl="1"/>
            <a:r>
              <a:rPr lang="en-US" dirty="0"/>
              <a:t>“It is at once too narrow and too broad.  It identifies persons by a single trait and then denies them protection across the board.”  (CB 694)</a:t>
            </a:r>
          </a:p>
          <a:p>
            <a:pPr lvl="1"/>
            <a:r>
              <a:rPr lang="en-US" dirty="0"/>
              <a:t>“The resulting disqualification of a class of persons from the right to seek specific protection from the law is unprecedented in our [modern] jurisprudence.”  (CB 694)</a:t>
            </a:r>
          </a:p>
          <a:p>
            <a:pPr lvl="1"/>
            <a:r>
              <a:rPr lang="en-US" dirty="0"/>
              <a:t>“It is not within our constitutional tradition to enact laws of this sort.”  (CB 694)</a:t>
            </a:r>
          </a:p>
        </p:txBody>
      </p:sp>
    </p:spTree>
    <p:extLst>
      <p:ext uri="{BB962C8B-B14F-4D97-AF65-F5344CB8AC3E}">
        <p14:creationId xmlns:p14="http://schemas.microsoft.com/office/powerpoint/2010/main" val="410104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Romer</a:t>
            </a:r>
            <a:r>
              <a:rPr lang="en-US" i="1" dirty="0"/>
              <a:t> v. Evans</a:t>
            </a:r>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pPr marL="0" indent="0">
              <a:buNone/>
            </a:pPr>
            <a:r>
              <a:rPr lang="en-US" sz="3600" dirty="0"/>
              <a:t>Holding: The Colorado amendment fails rational basis review and is unconstitutional because there is no legitimate purpose in singling out a particular group and precluding it from using the political process to seek the protection of law</a:t>
            </a:r>
          </a:p>
          <a:p>
            <a:r>
              <a:rPr lang="en-US" dirty="0"/>
              <a:t>The Court concludes this is an impermissible classification even under rational basis review</a:t>
            </a:r>
          </a:p>
          <a:p>
            <a:pPr lvl="1"/>
            <a:r>
              <a:rPr lang="en-US" dirty="0"/>
              <a:t>“It is a </a:t>
            </a:r>
            <a:r>
              <a:rPr lang="en-US" dirty="0" err="1"/>
              <a:t>statuts</a:t>
            </a:r>
            <a:r>
              <a:rPr lang="en-US" dirty="0"/>
              <a:t>-based enactment divorced from any factual context from which we could discern a relationship to legitimate state interests; it is a classification of persons undertaken for its own sake, something the Equal Protection Clause does not permit.”  (CB 694)</a:t>
            </a:r>
          </a:p>
          <a:p>
            <a:pPr lvl="1"/>
            <a:r>
              <a:rPr lang="en-US" dirty="0"/>
              <a:t>“[The CO] Amendment [] classifies homosexuals not to further a proper legislative end but to make them unequal to everyone else.  This Colorado cannot do . . . . [it] violates the Equal Protection Clause.”  (CB 695)</a:t>
            </a:r>
          </a:p>
        </p:txBody>
      </p:sp>
    </p:spTree>
    <p:extLst>
      <p:ext uri="{BB962C8B-B14F-4D97-AF65-F5344CB8AC3E}">
        <p14:creationId xmlns:p14="http://schemas.microsoft.com/office/powerpoint/2010/main" val="613511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City of Cleburne, Texas v. Cleburne Living Center</a:t>
            </a:r>
            <a:r>
              <a:rPr lang="en-US" dirty="0"/>
              <a:t> (1985)</a:t>
            </a:r>
            <a:endParaRPr lang="en-US"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An individual purchased a building owned by the City of Cleburne in order to lease it to a group (Cleburne Living Center) that planned to use it as a home for individuals with psychological disabilities</a:t>
            </a:r>
          </a:p>
          <a:p>
            <a:r>
              <a:rPr lang="en-US" dirty="0"/>
              <a:t>The City indicated to the Cleburne Living Center that a special permit would be necessary for the home to legally operate</a:t>
            </a:r>
          </a:p>
          <a:p>
            <a:r>
              <a:rPr lang="en-US" dirty="0"/>
              <a:t>After holding a public hearing on the permit application, the city council denied the permit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29823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5012</TotalTime>
  <Words>1346</Words>
  <Application>Microsoft Office PowerPoint</Application>
  <PresentationFormat>On-screen Show (4:3)</PresentationFormat>
  <Paragraphs>122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Constitutional Law</vt:lpstr>
      <vt:lpstr>Rational Basis Test</vt:lpstr>
      <vt:lpstr>Romer v. Evans (1996)</vt:lpstr>
      <vt:lpstr>Romer v. Evans</vt:lpstr>
      <vt:lpstr>Romer v. Evans</vt:lpstr>
      <vt:lpstr>Romer v. Evans</vt:lpstr>
      <vt:lpstr>Romer v. Evans</vt:lpstr>
      <vt:lpstr>Romer v. Evans</vt:lpstr>
      <vt:lpstr>City of Cleburne, Texas v. Cleburne Living Center (1985)</vt:lpstr>
      <vt:lpstr>City of Cleburne, Texas v. Cleburne Living Center</vt:lpstr>
      <vt:lpstr>City of Cleburne, Texas v. Cleburne Living Center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2022-06-15T14:00:53Z</dcterms:modified>
</cp:coreProperties>
</file>